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3" r:id="rId3"/>
    <p:sldId id="334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42C02F-FED2-D948-800D-0D6FC79F3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D27F46-F3F0-7E46-A149-D60C7E2AE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696355-8BE9-F441-B7F9-94948AC5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D1F50F-379E-5749-BA46-0BB8B0C2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E2B1D5-25E1-3949-8297-42BB8501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90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AD82B-C222-DC4B-9D27-CA6D7F17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24D4090-B790-BD4B-9594-D619383F3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AFDCA7-38C0-F843-A27F-016EF6F0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0C05C7-4C34-7340-89A7-DD30A59C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C0CAC4-5574-8947-B489-43A81309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2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029134C-C1B9-194E-BE23-4F3F3D0D9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B06F985-2B52-D640-B9CE-146F5D9C3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683ADA-E19E-7742-B074-160B7A88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E54CAC-6C5D-D445-8887-CFFE284D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C3CF1C-362C-F642-BE6B-6BB3B92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06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3643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85C712-9D82-654E-AFA2-EA68083B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AC4C6-D12B-084C-8AF5-CB63C86D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AEF6EB-F2F1-2341-8045-DA9D4F9C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22575A-990A-8745-ACC3-41DBD846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F17D61-F51E-5842-B7D6-C6599A91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5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DEDDF9-CFAD-D849-90D1-E4A2E35A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D2F766-F816-6441-95A7-A9A8FA73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FBA8DA-D9EC-6842-9188-19EB7EAD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D9941F-E2D2-DC4E-AAB5-7A351610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D989AC-A6BD-A54A-9E05-4B857AAA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39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F33064-11F8-774A-93E2-5E4C2CD2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DA796A-56D2-0741-A2CF-1337FE41A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C1DF96-C72F-AE45-B22A-E50795F94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90C1EB-FEC3-3446-836D-788DF27C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ED6416-1B21-7549-97B4-987FCF78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CF17A1-CC05-AC4D-8705-6D15C4E1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07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8E98D-9B36-EB4A-A531-340DF930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0C7662-066F-FE49-BDDB-8AE5C6AF2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C36AA4-051A-184B-BD36-67C0529E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B09B33-3A08-F94C-B890-A7C2AE70B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45750B1-9536-0248-A77E-CDD7C13A8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8961B2F-DBD8-1A43-8D73-DD6E3417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8DC9C9-B75C-D042-8CC2-2E9B70CE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79AC515-DD87-D144-AFCC-8B851ACA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89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FEB488-AB5B-7F4D-83BF-7883B2D3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B71F367-AD3E-7E48-B6C0-7E8C919C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B60B3A-3A04-974B-9D46-77A2E981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3682870-1D65-4C40-93BF-63F9EA87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47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83D972D-E255-F64F-A811-32ABDD8E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22F8A6D-511A-B440-9394-E8BDFD1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E8A050-5D14-6C48-967D-32AC0019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8A8165-6F7A-4A49-ACB8-519F52E6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9AAC69-D635-7645-B0D1-1CA86B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0E4880-FEFF-6C4E-B86F-E845D5AAC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2E8A3D-CE3D-E944-8552-2F086DEF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739224-6106-4748-B17B-BA374B7F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164F61-60CC-454C-92F9-FF97041B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9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0159B8-3677-7A4C-8550-B9197B79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6B2EDF7-FF52-7142-ABC4-E8674219E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DC56C4-245A-0448-8468-DBBDD35DF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1BCF4C-F045-AF4D-8C40-6E1C9CF2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85AD15-6BF9-F741-B878-8F245CDA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CBCCCE-28F4-9748-BDB4-42020AA1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E365CA0-7B2A-E347-AA14-C19BADC4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987A1E-02F2-FF42-A761-0111FE03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01ACE8-646E-B841-B6A9-CE336EB07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90BF-3E78-C443-ACFF-C09EFD2748E6}" type="datetimeFigureOut">
              <a:rPr lang="nb-NO" smtClean="0"/>
              <a:t>15.05.2019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1C75E8-129C-1C41-8294-8AC853298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9982DE-A8FA-B347-B82E-7B8CF91C5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CFE8-BC1D-204D-B4E0-8AB14161B3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34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tiff">
            <a:extLst>
              <a:ext uri="{FF2B5EF4-FFF2-40B4-BE49-F238E27FC236}">
                <a16:creationId xmlns:a16="http://schemas.microsoft.com/office/drawing/2014/main" id="{9675B760-5841-4FE4-A28A-0B9797F70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7628" b="5086"/>
          <a:stretch/>
        </p:blipFill>
        <p:spPr>
          <a:xfrm>
            <a:off x="-40012" y="0"/>
            <a:ext cx="12232011" cy="68610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DFF15D7-ABB6-48EE-8C7F-B87B9B64E6DC}"/>
              </a:ext>
            </a:extLst>
          </p:cNvPr>
          <p:cNvSpPr/>
          <p:nvPr/>
        </p:nvSpPr>
        <p:spPr>
          <a:xfrm>
            <a:off x="-69273" y="0"/>
            <a:ext cx="12330546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r"/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E87A2483-E8A3-432A-A10A-C24675E3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7841" y="328064"/>
            <a:ext cx="2736304" cy="208954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43D6C4B-47D6-4D96-9CA2-39E9167FCFF7}"/>
              </a:ext>
            </a:extLst>
          </p:cNvPr>
          <p:cNvSpPr txBox="1"/>
          <p:nvPr/>
        </p:nvSpPr>
        <p:spPr>
          <a:xfrm>
            <a:off x="-10096" y="2730555"/>
            <a:ext cx="1228868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nb-NO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EKSTERNT</a:t>
            </a:r>
            <a:br>
              <a:rPr lang="nb-NO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nb-NO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TRENERUTVKLINGS-</a:t>
            </a:r>
          </a:p>
          <a:p>
            <a:pPr algn="ctr"/>
            <a:r>
              <a:rPr lang="nb-NO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</a:t>
            </a:r>
            <a:r>
              <a:rPr lang="nb-NO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1AD932-B051-4903-90C2-08D6E2955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43" y="6469397"/>
            <a:ext cx="2278767" cy="3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2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tiff">
            <a:extLst>
              <a:ext uri="{FF2B5EF4-FFF2-40B4-BE49-F238E27FC236}">
                <a16:creationId xmlns:a16="http://schemas.microsoft.com/office/drawing/2014/main" id="{16869305-AB3E-484A-93E8-33E5BAE06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7628" b="5086"/>
          <a:stretch/>
        </p:blipFill>
        <p:spPr>
          <a:xfrm>
            <a:off x="-40012" y="0"/>
            <a:ext cx="12232011" cy="68610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C9F6BD7-DBDB-2744-82AA-9DBB17D6843D}"/>
              </a:ext>
            </a:extLst>
          </p:cNvPr>
          <p:cNvSpPr/>
          <p:nvPr/>
        </p:nvSpPr>
        <p:spPr>
          <a:xfrm>
            <a:off x="-69273" y="-3060"/>
            <a:ext cx="12330546" cy="686106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r"/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818E4A-E7CB-BF4F-A192-A69E49479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43" y="6469397"/>
            <a:ext cx="2278767" cy="39166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880F93A-9615-46B0-BBCD-8099F81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0" y="949884"/>
            <a:ext cx="10515600" cy="1325563"/>
          </a:xfrm>
        </p:spPr>
        <p:txBody>
          <a:bodyPr>
            <a:noAutofit/>
          </a:bodyPr>
          <a:lstStyle/>
          <a:p>
            <a:r>
              <a:rPr lang="nb-NO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IK </a:t>
            </a:r>
            <a:r>
              <a:rPr lang="nb-NO" sz="5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Start’s</a:t>
            </a:r>
            <a:r>
              <a:rPr lang="nb-NO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br>
              <a:rPr lang="nb-NO" sz="5400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nb-NO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eksterne trenerutviklingsprogram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0495BE6-508E-42C9-B5BD-9E92B109E461}"/>
              </a:ext>
            </a:extLst>
          </p:cNvPr>
          <p:cNvSpPr/>
          <p:nvPr/>
        </p:nvSpPr>
        <p:spPr>
          <a:xfrm>
            <a:off x="1266657" y="2619538"/>
            <a:ext cx="1021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Trenerutvikling rettet mot utvikling av unge spillere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8 – 10 deltakere fra klubber/samarbeidsklubber i Agder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Søknadsfrist 24. mai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Oppstart i juni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Godkjent av NFF som etterutdanningstiltak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9 Samlinger, samt tett oppfølging i klubb i løpet av 12 måneder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nb-NO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>
                <a:solidFill>
                  <a:srgbClr val="FFFF00"/>
                </a:solidFill>
                <a:latin typeface="Arial Narrow" panose="020B0606020202030204" pitchFamily="34" charset="0"/>
              </a:rPr>
              <a:t>For </a:t>
            </a: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lovende trenere i lokalfotballen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Ønskelig med trenere som innehar B-lisens, men ikke et krav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Programmet vil inneholde samlinger, referansetiltak samt oppfølging i egen</a:t>
            </a:r>
            <a:r>
              <a:rPr lang="nb-NO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klubb i sesongen 2019/20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nb-NO" sz="2000" dirty="0">
                <a:solidFill>
                  <a:srgbClr val="FFFF00"/>
                </a:solidFill>
                <a:latin typeface="Arial Narrow" panose="020B0606020202030204" pitchFamily="34" charset="0"/>
              </a:rPr>
              <a:t>Noe egenandel på referansetiltak. Ellers ingen avgift.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nb-NO" sz="2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11ECEE3-E55B-4132-B0C7-D457ACBA1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368" y="420106"/>
            <a:ext cx="1078256" cy="823396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294E339C-0AE7-4CBC-B5C9-AB7185B2B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1208" y="538186"/>
            <a:ext cx="1078256" cy="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tiff">
            <a:extLst>
              <a:ext uri="{FF2B5EF4-FFF2-40B4-BE49-F238E27FC236}">
                <a16:creationId xmlns:a16="http://schemas.microsoft.com/office/drawing/2014/main" id="{16869305-AB3E-484A-93E8-33E5BAE06B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7628" b="5086"/>
          <a:stretch/>
        </p:blipFill>
        <p:spPr>
          <a:xfrm>
            <a:off x="-40012" y="0"/>
            <a:ext cx="12232011" cy="68610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4C9F6BD7-DBDB-2744-82AA-9DBB17D6843D}"/>
              </a:ext>
            </a:extLst>
          </p:cNvPr>
          <p:cNvSpPr/>
          <p:nvPr/>
        </p:nvSpPr>
        <p:spPr>
          <a:xfrm>
            <a:off x="-57601" y="-46367"/>
            <a:ext cx="12249599" cy="6950734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r"/>
            <a:endParaRPr lang="nb-NO" sz="2400" dirty="0">
              <a:solidFill>
                <a:schemeClr val="bg1"/>
              </a:solidFill>
            </a:endParaRP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C8B5EA6C-F95D-264A-A662-757834AAD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3065"/>
              </p:ext>
            </p:extLst>
          </p:nvPr>
        </p:nvGraphicFramePr>
        <p:xfrm>
          <a:off x="1239684" y="226423"/>
          <a:ext cx="9672617" cy="64916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107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algn="ctr"/>
                      <a:r>
                        <a:rPr lang="nb-NO" sz="1800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Modul</a:t>
                      </a:r>
                    </a:p>
                  </a:txBody>
                  <a:tcPr marL="39467" marR="39467" marT="26311" marB="26311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>
                          <a:solidFill>
                            <a:srgbClr val="FFFF00"/>
                          </a:solidFill>
                        </a:rPr>
                        <a:t>Innhold</a:t>
                      </a:r>
                      <a:endParaRPr lang="nb-NO" sz="1800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>
                          <a:solidFill>
                            <a:srgbClr val="FFFF00"/>
                          </a:solidFill>
                        </a:rPr>
                        <a:t>Dato </a:t>
                      </a:r>
                      <a:endParaRPr lang="nb-NO" sz="1800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dirty="0">
                          <a:solidFill>
                            <a:srgbClr val="FFFF00"/>
                          </a:solidFill>
                        </a:rPr>
                        <a:t>Tid</a:t>
                      </a:r>
                      <a:endParaRPr lang="nb-NO" sz="1800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55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sng" baseline="0" dirty="0">
                          <a:solidFill>
                            <a:srgbClr val="FFFF00"/>
                          </a:solidFill>
                        </a:rPr>
                        <a:t>KICK OFF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none" baseline="0" dirty="0">
                          <a:solidFill>
                            <a:srgbClr val="FFFF00"/>
                          </a:solidFill>
                        </a:rPr>
                        <a:t>Oppstart og gjennomgang av prosjektet – Ka</a:t>
                      </a:r>
                      <a:r>
                        <a:rPr lang="nb-NO" sz="1050" b="1" baseline="0" dirty="0">
                          <a:solidFill>
                            <a:srgbClr val="FFFF00"/>
                          </a:solidFill>
                        </a:rPr>
                        <a:t>rtlegging av kompetanse</a:t>
                      </a:r>
                      <a:br>
                        <a:rPr lang="nb-NO" sz="1050" b="1" baseline="0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u="sng" baseline="0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A-LAGSKAMP – START-SKEID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2. JUNI</a:t>
                      </a:r>
                      <a:b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</a:b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94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sng" baseline="0" dirty="0">
                          <a:solidFill>
                            <a:srgbClr val="FFFF00"/>
                          </a:solidFill>
                        </a:rPr>
                        <a:t>REFERANSETILTAK</a:t>
                      </a:r>
                      <a:br>
                        <a:rPr lang="nb-NO" sz="1100" b="1" u="sng" baseline="0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100" b="1" u="none" baseline="0" dirty="0">
                          <a:solidFill>
                            <a:srgbClr val="FFFF00"/>
                          </a:solidFill>
                        </a:rPr>
                        <a:t>STUDIETUR TIL TALENTLEIREN I PORSGRUNN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none" baseline="0" dirty="0">
                          <a:solidFill>
                            <a:srgbClr val="FFFF00"/>
                          </a:solidFill>
                        </a:rPr>
                        <a:t>Observasjonen av utviklingsarbeidet med unge spillere </a:t>
                      </a:r>
                      <a:br>
                        <a:rPr lang="nb-NO" sz="1100" b="1" u="none" baseline="0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100" b="1" u="none" baseline="0" dirty="0">
                          <a:solidFill>
                            <a:srgbClr val="FFFF00"/>
                          </a:solidFill>
                        </a:rPr>
                        <a:t>i Landslagskolen i treninger og kamp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baseline="0" dirty="0">
                          <a:solidFill>
                            <a:srgbClr val="FFFF00"/>
                          </a:solidFill>
                        </a:rPr>
                        <a:t>Individuelle utviklingssamtaler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25.-26. JUNI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99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sng" baseline="0" dirty="0">
                          <a:solidFill>
                            <a:srgbClr val="FFFF00"/>
                          </a:solidFill>
                        </a:rPr>
                        <a:t>TRENINGSPLANLEGGING</a:t>
                      </a:r>
                      <a:r>
                        <a:rPr lang="nb-NO" sz="1000" b="1" u="sng" baseline="0" dirty="0">
                          <a:solidFill>
                            <a:srgbClr val="FFFF00"/>
                          </a:solidFill>
                        </a:rPr>
                        <a:t> (dag – uke – periode)</a:t>
                      </a:r>
                      <a:br>
                        <a:rPr lang="nb-NO" sz="1050" b="1" baseline="0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baseline="0" dirty="0">
                          <a:solidFill>
                            <a:srgbClr val="FFFF00"/>
                          </a:solidFill>
                        </a:rPr>
                        <a:t>Utviklingsmål for spiller - Tester – Screening  - Spillerprofiler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AUGUST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022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sng" dirty="0">
                          <a:solidFill>
                            <a:srgbClr val="FFFF00"/>
                          </a:solidFill>
                        </a:rPr>
                        <a:t>TRENINGSPROSESSEN</a:t>
                      </a:r>
                      <a:br>
                        <a:rPr lang="nb-NO" sz="1100" b="1" u="sng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100" b="1" u="none" dirty="0">
                          <a:solidFill>
                            <a:srgbClr val="FFFF00"/>
                          </a:solidFill>
                        </a:rPr>
                        <a:t>Tema: Individuell utvikling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none" dirty="0">
                          <a:solidFill>
                            <a:srgbClr val="FFFF00"/>
                          </a:solidFill>
                        </a:rPr>
                        <a:t>Hvordan jobber vi med utviklingsmål</a:t>
                      </a:r>
                      <a:br>
                        <a:rPr lang="nb-NO" sz="1050" b="1" u="none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u="none" dirty="0">
                          <a:solidFill>
                            <a:srgbClr val="FFFF00"/>
                          </a:solidFill>
                        </a:rPr>
                        <a:t>Observere treninger med </a:t>
                      </a:r>
                      <a:r>
                        <a:rPr lang="nb-NO" sz="1050" b="1" u="none" dirty="0" err="1">
                          <a:solidFill>
                            <a:srgbClr val="FFFF00"/>
                          </a:solidFill>
                        </a:rPr>
                        <a:t>Start’s</a:t>
                      </a:r>
                      <a:r>
                        <a:rPr lang="nb-NO" sz="1050" b="1" u="none" dirty="0">
                          <a:solidFill>
                            <a:srgbClr val="FFFF00"/>
                          </a:solidFill>
                        </a:rPr>
                        <a:t> utviklingslag + oppfølging i egen klubb</a:t>
                      </a:r>
                      <a:br>
                        <a:rPr lang="nb-NO" sz="1050" b="1" u="none" dirty="0">
                          <a:solidFill>
                            <a:srgbClr val="FFFF00"/>
                          </a:solidFill>
                        </a:rPr>
                      </a:br>
                      <a:endParaRPr lang="nb-NO" sz="1050" b="1" u="none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SEPTEMBER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821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sng" baseline="0" dirty="0">
                          <a:solidFill>
                            <a:srgbClr val="FFFF00"/>
                          </a:solidFill>
                        </a:rPr>
                        <a:t>ANALYSE</a:t>
                      </a:r>
                      <a:r>
                        <a:rPr lang="nb-NO" sz="1050" b="1" u="sng" baseline="0" dirty="0">
                          <a:solidFill>
                            <a:srgbClr val="FFFF00"/>
                          </a:solidFill>
                        </a:rPr>
                        <a:t> – Kamp- og individuell analyse.</a:t>
                      </a:r>
                      <a:br>
                        <a:rPr lang="nb-NO" sz="1050" b="1" u="sng" baseline="0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baseline="0" dirty="0">
                          <a:solidFill>
                            <a:srgbClr val="FFFF00"/>
                          </a:solidFill>
                        </a:rPr>
                        <a:t>Hvordan bruke  analyseverktøyet i individuell  utvikling - Teori + </a:t>
                      </a:r>
                      <a:r>
                        <a:rPr lang="nb-NO" sz="1050" b="1" u="sng" baseline="0" dirty="0">
                          <a:solidFill>
                            <a:srgbClr val="FFFF00"/>
                          </a:solidFill>
                        </a:rPr>
                        <a:t>A-LAGS KAMP</a:t>
                      </a:r>
                      <a:endParaRPr lang="nb-NO" sz="1050" b="1" u="sng" dirty="0">
                        <a:solidFill>
                          <a:srgbClr val="FFFF00"/>
                        </a:solidFill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OKTOBER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2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FREMLEGGING AV ANALYSEN</a:t>
                      </a:r>
                      <a:br>
                        <a:rPr lang="nb-NO" sz="1050" b="1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Fagtema: </a:t>
                      </a:r>
                      <a:r>
                        <a:rPr lang="nb-NO" sz="1050" b="1" u="sng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FYSISK TRENING I FOTBALL </a:t>
                      </a:r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– teori og praksis</a:t>
                      </a:r>
                      <a:endParaRPr lang="nb-NO" sz="1050" b="1" dirty="0">
                        <a:solidFill>
                          <a:srgbClr val="FFFF00"/>
                        </a:solidFill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NOVEMBER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013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sng" dirty="0">
                          <a:solidFill>
                            <a:srgbClr val="FFFF00"/>
                          </a:solidFill>
                        </a:rPr>
                        <a:t>MINE PLANER FOR 2020</a:t>
                      </a:r>
                      <a:br>
                        <a:rPr lang="nb-NO" sz="1050" b="1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Deltakerne legger frem periodeplan for eget lag/klubb </a:t>
                      </a:r>
                      <a:br>
                        <a:rPr lang="nb-NO" sz="1050" b="1" dirty="0">
                          <a:solidFill>
                            <a:srgbClr val="FFFF00"/>
                          </a:solidFill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</a:rPr>
                        <a:t>+ Spillerprofil og utviklingsplaner for to utvalgte spillere.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DESEMBER-JANUAR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01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8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050" b="1" u="sng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MITT LAG I TRENING OG KAMP</a:t>
                      </a:r>
                      <a:b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</a:br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Oppfølging i klubb av trenerutvikler + enkelte deltakere 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MARS - MAI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rgbClr val="FFFF00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6109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9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sng" kern="1200" dirty="0">
                          <a:solidFill>
                            <a:srgbClr val="FFFF00"/>
                          </a:solidFill>
                          <a:effectLst/>
                        </a:rPr>
                        <a:t>AVSLUTNING OG VEIEN VIDERE</a:t>
                      </a:r>
                      <a:br>
                        <a:rPr lang="nb-NO" sz="1050" b="1" u="sng" kern="12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nb-NO" sz="1050" b="1" u="none" kern="1200" dirty="0">
                          <a:solidFill>
                            <a:srgbClr val="FFFF00"/>
                          </a:solidFill>
                          <a:effectLst/>
                        </a:rPr>
                        <a:t>Deltakerne legger frem sine tanker om hvordan de vil jobbe videre i klubben.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50" b="1" u="none" kern="1200" dirty="0">
                          <a:solidFill>
                            <a:srgbClr val="FFFF00"/>
                          </a:solidFill>
                          <a:effectLst/>
                        </a:rPr>
                        <a:t>Evaluering av prosjektet.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1" u="sng" kern="1200" dirty="0">
                          <a:solidFill>
                            <a:srgbClr val="FFFF00"/>
                          </a:solidFill>
                          <a:effectLst/>
                        </a:rPr>
                        <a:t>A-LAGS KAMP</a:t>
                      </a:r>
                      <a:endParaRPr lang="nb-NO" sz="1050" b="1" u="sng" kern="12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FF00"/>
                          </a:solidFill>
                          <a:latin typeface="Gothic821 Cn BT" panose="020F0806020204040204" pitchFamily="34" charset="0"/>
                        </a:rPr>
                        <a:t>JUNI</a:t>
                      </a: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050" b="1" dirty="0">
                        <a:solidFill>
                          <a:schemeClr val="bg1"/>
                        </a:solidFill>
                        <a:latin typeface="Gothic821 Cn BT" panose="020F0806020204040204" pitchFamily="34" charset="0"/>
                      </a:endParaRPr>
                    </a:p>
                  </a:txBody>
                  <a:tcPr marL="39467" marR="39467" marT="26311" marB="26311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A6818E4A-E7CB-BF4F-A192-A69E49479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30" y="6507802"/>
            <a:ext cx="2278767" cy="3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155</Words>
  <Application>Microsoft Office PowerPoint</Application>
  <PresentationFormat>Widescreen</PresentationFormat>
  <Paragraphs>53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Narrow</vt:lpstr>
      <vt:lpstr>Calibri</vt:lpstr>
      <vt:lpstr>Calibri Light</vt:lpstr>
      <vt:lpstr>Gothic821 Cn BT</vt:lpstr>
      <vt:lpstr>Wingdings</vt:lpstr>
      <vt:lpstr>Office-tema</vt:lpstr>
      <vt:lpstr>PowerPoint-presentasjon</vt:lpstr>
      <vt:lpstr>IK Start’s  eksterne trenerutviklingsprogram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EKSTERN TRENERUTVIKLING</dc:title>
  <dc:creator>Alexander Persson Øren</dc:creator>
  <cp:lastModifiedBy>Per-Erik Andersen</cp:lastModifiedBy>
  <cp:revision>49</cp:revision>
  <dcterms:created xsi:type="dcterms:W3CDTF">2019-01-22T20:31:51Z</dcterms:created>
  <dcterms:modified xsi:type="dcterms:W3CDTF">2019-05-15T07:29:47Z</dcterms:modified>
</cp:coreProperties>
</file>